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442" r:id="rId2"/>
    <p:sldId id="447" r:id="rId3"/>
    <p:sldId id="445" r:id="rId4"/>
    <p:sldId id="399" r:id="rId5"/>
    <p:sldId id="446" r:id="rId6"/>
    <p:sldId id="400" r:id="rId7"/>
    <p:sldId id="398" r:id="rId8"/>
    <p:sldId id="402" r:id="rId9"/>
    <p:sldId id="296" r:id="rId10"/>
    <p:sldId id="444" r:id="rId11"/>
    <p:sldId id="448" r:id="rId12"/>
    <p:sldId id="449" r:id="rId13"/>
    <p:sldId id="450" r:id="rId14"/>
    <p:sldId id="321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0033CC"/>
    <a:srgbClr val="0066FF"/>
    <a:srgbClr val="3399FF"/>
    <a:srgbClr val="FFFF99"/>
    <a:srgbClr val="FFFF66"/>
    <a:srgbClr val="99FF33"/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9" autoAdjust="0"/>
    <p:restoredTop sz="94138" autoAdjust="0"/>
  </p:normalViewPr>
  <p:slideViewPr>
    <p:cSldViewPr>
      <p:cViewPr>
        <p:scale>
          <a:sx n="66" d="100"/>
          <a:sy n="66" d="100"/>
        </p:scale>
        <p:origin x="-125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24"/>
    </p:cViewPr>
  </p:sorterViewPr>
  <p:notesViewPr>
    <p:cSldViewPr>
      <p:cViewPr varScale="1">
        <p:scale>
          <a:sx n="58" d="100"/>
          <a:sy n="58" d="100"/>
        </p:scale>
        <p:origin x="-1638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B1BEA8FA-9927-4D12-BC5F-153A802BFCA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79" rIns="93157" bIns="4657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79" rIns="93157" bIns="4657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79" rIns="93157" bIns="465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79" rIns="93157" bIns="4657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7" tIns="46579" rIns="93157" bIns="4657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fld id="{166E49B2-AF66-48B8-A509-AB72E90BCC5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D6967-0642-4945-AAAD-B381EB871852}" type="slidenum">
              <a:rPr lang="en-US"/>
              <a:pPr/>
              <a:t>3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D6967-0642-4945-AAAD-B381EB871852}" type="slidenum">
              <a:rPr lang="en-US"/>
              <a:pPr/>
              <a:t>4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8F6142-07D0-4424-9657-8214465EF597}" type="slidenum">
              <a:rPr lang="en-US"/>
              <a:pPr/>
              <a:t>6</a:t>
            </a:fld>
            <a:endParaRPr lang="en-US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812369B8-BE06-4340-87C2-812551B21846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DEF1EAB7-E1B7-41C3-A9B1-1857B0C96AE4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B6E59783-1412-4FA3-8E7E-96F79F127B78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132DBF77-69C6-47B0-AB35-B3DA609792C8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E3C13D06-4344-4636-8298-8FD2D180DA74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B6AD4FAC-A3A3-4A1E-A101-3DBB9BCF1EC4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DC2AE2F0-EA45-4837-82B1-C66E13636419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97D4EEC0-BA47-4B1F-8968-B9B0CFFAAF54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5A0D1265-6F79-44E4-87BA-66A3558B45E6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99F6D02B-8143-4225-91C7-5EDAB8152E52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2" y="1066800"/>
            <a:ext cx="19431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1066800"/>
            <a:ext cx="56769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6E4B76C6-747B-47AD-9509-F4000D48BF5E}" type="slidenum">
              <a:rPr lang="en-US" sz="120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66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908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         </a:t>
            </a:r>
            <a:r>
              <a:rPr lang="en-US" sz="1200"/>
              <a:t> </a:t>
            </a:r>
            <a:fld id="{60AC9FAB-511D-4AA8-8CD8-2EEA32529C2B}" type="slidenum">
              <a:rPr lang="en-US" sz="120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FF99"/>
          </a:solidFill>
          <a:latin typeface="75 Helvetica Bol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5000" y="1447800"/>
            <a:ext cx="5029200" cy="415498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HeroicExtremeLeftFacing"/>
            <a:lightRig rig="threePt" dir="t"/>
          </a:scene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Utah</a:t>
            </a:r>
          </a:p>
          <a:p>
            <a:r>
              <a:rPr lang="en-US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Coordinated Resource Management</a:t>
            </a:r>
          </a:p>
          <a:p>
            <a:endParaRPr lang="en-US" sz="4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Planning</a:t>
            </a:r>
            <a:endParaRPr lang="en-US" sz="4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7912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hoto of USGS scientists at work on Milford Flats, Utah, March 2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42975"/>
            <a:ext cx="9144000" cy="59150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 – What is CRM 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505200"/>
            <a:ext cx="8686800" cy="2895600"/>
          </a:xfrm>
        </p:spPr>
        <p:txBody>
          <a:bodyPr/>
          <a:lstStyle/>
          <a:p>
            <a:r>
              <a:rPr lang="en-US" sz="2000" u="sng" dirty="0" smtClean="0"/>
              <a:t>Stakeholder consensus decision-making process.  </a:t>
            </a:r>
            <a:r>
              <a:rPr lang="en-US" sz="2000" dirty="0" smtClean="0"/>
              <a:t>Stakeholders are any interest with a stake in the consequences of the decision.  The stakeholders make </a:t>
            </a:r>
            <a:r>
              <a:rPr lang="en-US" sz="2000" u="sng" dirty="0" smtClean="0"/>
              <a:t>decisions by consensus</a:t>
            </a:r>
            <a:r>
              <a:rPr lang="en-US" sz="2000" dirty="0" smtClean="0"/>
              <a:t>, rather than by traditional voting and majority rule. </a:t>
            </a:r>
          </a:p>
          <a:p>
            <a:endParaRPr lang="en-US" sz="2000" dirty="0" smtClean="0"/>
          </a:p>
          <a:p>
            <a:r>
              <a:rPr lang="en-US" sz="2000" b="1" u="sng" dirty="0" smtClean="0">
                <a:solidFill>
                  <a:schemeClr val="tx1"/>
                </a:solidFill>
              </a:rPr>
              <a:t>Consensus,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/>
              <a:t>as defined by various CRM practitioners, means, "The group makes decisions </a:t>
            </a:r>
            <a:r>
              <a:rPr lang="en-US" sz="2000" u="sng" dirty="0" smtClean="0"/>
              <a:t>collaboratively.</a:t>
            </a:r>
            <a:r>
              <a:rPr lang="en-US" sz="2000" dirty="0" smtClean="0"/>
              <a:t>  There is </a:t>
            </a:r>
            <a:r>
              <a:rPr lang="en-US" sz="2000" b="1" u="sng" dirty="0" smtClean="0">
                <a:solidFill>
                  <a:schemeClr val="tx1"/>
                </a:solidFill>
              </a:rPr>
              <a:t>no voting</a:t>
            </a:r>
            <a:r>
              <a:rPr lang="en-US" sz="2000" b="1" dirty="0" smtClean="0">
                <a:solidFill>
                  <a:schemeClr val="tx1"/>
                </a:solidFill>
              </a:rPr>
              <a:t>, </a:t>
            </a:r>
            <a:r>
              <a:rPr lang="en-US" sz="2000" dirty="0" smtClean="0"/>
              <a:t>and everyone </a:t>
            </a:r>
            <a:r>
              <a:rPr lang="en-US" sz="2000" b="1" u="sng" dirty="0" smtClean="0">
                <a:solidFill>
                  <a:schemeClr val="tx1"/>
                </a:solidFill>
              </a:rPr>
              <a:t>can live </a:t>
            </a:r>
            <a:r>
              <a:rPr lang="en-US" sz="2000" dirty="0" smtClean="0"/>
              <a:t>with the decision--discussion continues until they can.  Although all participants may not agree 100% with all aspects of the decision, all participants support the whole decision 100%."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81800" y="11430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Milford Flat Fire Area</a:t>
            </a:r>
            <a:endParaRPr lang="en-US" b="1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Text Box 2"/>
          <p:cNvSpPr txBox="1">
            <a:spLocks noChangeArrowheads="1"/>
          </p:cNvSpPr>
          <p:nvPr/>
        </p:nvSpPr>
        <p:spPr bwMode="auto">
          <a:xfrm>
            <a:off x="533400" y="1524002"/>
            <a:ext cx="5257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228600" y="2133602"/>
            <a:ext cx="8686800" cy="426578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3200" b="1" u="sng" dirty="0">
                <a:solidFill>
                  <a:schemeClr val="tx2"/>
                </a:solidFill>
              </a:rPr>
              <a:t>Key Principles</a:t>
            </a:r>
          </a:p>
          <a:p>
            <a:pPr marL="342900" indent="-342900" algn="ctr">
              <a:lnSpc>
                <a:spcPct val="30000"/>
              </a:lnSpc>
              <a:spcBef>
                <a:spcPct val="50000"/>
              </a:spcBef>
            </a:pPr>
            <a:endParaRPr lang="en-US" sz="2400" i="1" dirty="0">
              <a:solidFill>
                <a:schemeClr val="tx2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000" b="1" dirty="0">
                <a:solidFill>
                  <a:schemeClr val="tx2"/>
                </a:solidFill>
              </a:rPr>
              <a:t>  </a:t>
            </a:r>
            <a:r>
              <a:rPr lang="en-US" sz="2400" b="1" dirty="0">
                <a:solidFill>
                  <a:schemeClr val="tx2"/>
                </a:solidFill>
              </a:rPr>
              <a:t>Initiation of planning by </a:t>
            </a:r>
            <a:r>
              <a:rPr lang="en-US" sz="2800" b="1" u="sng" dirty="0">
                <a:solidFill>
                  <a:schemeClr val="tx2"/>
                </a:solidFill>
              </a:rPr>
              <a:t>locals</a:t>
            </a:r>
            <a:r>
              <a:rPr lang="en-US" sz="2400" b="1" dirty="0">
                <a:solidFill>
                  <a:schemeClr val="tx2"/>
                </a:solidFill>
              </a:rPr>
              <a:t> who recognize the need;</a:t>
            </a: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schemeClr val="tx2"/>
                </a:solidFill>
              </a:rPr>
              <a:t>  Direct </a:t>
            </a:r>
            <a:r>
              <a:rPr lang="en-US" sz="2800" b="1" u="sng" dirty="0">
                <a:solidFill>
                  <a:schemeClr val="tx2"/>
                </a:solidFill>
              </a:rPr>
              <a:t>communication</a:t>
            </a:r>
            <a:r>
              <a:rPr lang="en-US" sz="2400" b="1" dirty="0">
                <a:solidFill>
                  <a:schemeClr val="tx2"/>
                </a:solidFill>
              </a:rPr>
              <a:t> among participants;</a:t>
            </a: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schemeClr val="tx2"/>
                </a:solidFill>
              </a:rPr>
              <a:t>  Inclusion of </a:t>
            </a:r>
            <a:r>
              <a:rPr lang="en-US" sz="2800" b="1" u="sng" dirty="0">
                <a:solidFill>
                  <a:schemeClr val="tx2"/>
                </a:solidFill>
              </a:rPr>
              <a:t>all</a:t>
            </a:r>
            <a:r>
              <a:rPr lang="en-US" sz="2400" b="1" dirty="0">
                <a:solidFill>
                  <a:schemeClr val="tx2"/>
                </a:solidFill>
              </a:rPr>
              <a:t> interests and ownerships;</a:t>
            </a: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schemeClr val="tx2"/>
                </a:solidFill>
              </a:rPr>
              <a:t>  Consideration of resource </a:t>
            </a:r>
            <a:r>
              <a:rPr lang="en-US" sz="2800" b="1" u="sng" dirty="0">
                <a:solidFill>
                  <a:schemeClr val="tx2"/>
                </a:solidFill>
              </a:rPr>
              <a:t>functions, values, and uses</a:t>
            </a:r>
            <a:r>
              <a:rPr lang="en-US" sz="2400" b="1" dirty="0">
                <a:solidFill>
                  <a:schemeClr val="tx2"/>
                </a:solidFill>
              </a:rPr>
              <a:t>;</a:t>
            </a:r>
          </a:p>
          <a:p>
            <a:pPr marL="342900" indent="-342900">
              <a:buFontTx/>
              <a:buAutoNum type="arabicPeriod"/>
            </a:pPr>
            <a:r>
              <a:rPr lang="en-US" sz="2400" b="1" dirty="0">
                <a:solidFill>
                  <a:schemeClr val="tx2"/>
                </a:solidFill>
              </a:rPr>
              <a:t>  </a:t>
            </a:r>
            <a:r>
              <a:rPr lang="en-US" sz="2800" b="1" u="sng" dirty="0">
                <a:solidFill>
                  <a:schemeClr val="tx2"/>
                </a:solidFill>
              </a:rPr>
              <a:t>Respect</a:t>
            </a:r>
            <a:r>
              <a:rPr lang="en-US" sz="2400" b="1" dirty="0">
                <a:solidFill>
                  <a:schemeClr val="tx2"/>
                </a:solidFill>
              </a:rPr>
              <a:t> of rights, viewpoints, and obligations of all</a:t>
            </a:r>
          </a:p>
          <a:p>
            <a:pPr marL="342900" indent="-342900"/>
            <a:r>
              <a:rPr lang="en-US" sz="2400" b="1" dirty="0">
                <a:solidFill>
                  <a:schemeClr val="tx2"/>
                </a:solidFill>
              </a:rPr>
              <a:t>            participants;</a:t>
            </a:r>
          </a:p>
          <a:p>
            <a:pPr marL="342900" indent="-342900">
              <a:buFontTx/>
              <a:buAutoNum type="arabicPeriod" startAt="6"/>
            </a:pPr>
            <a:r>
              <a:rPr lang="en-US" sz="2400" b="1" dirty="0">
                <a:solidFill>
                  <a:schemeClr val="tx2"/>
                </a:solidFill>
              </a:rPr>
              <a:t>Recognition of existing </a:t>
            </a:r>
            <a:r>
              <a:rPr lang="en-US" sz="2800" b="1" u="sng" dirty="0">
                <a:solidFill>
                  <a:schemeClr val="tx2"/>
                </a:solidFill>
              </a:rPr>
              <a:t>laws and regulations</a:t>
            </a:r>
            <a:r>
              <a:rPr lang="en-US" sz="2400" b="1" dirty="0">
                <a:solidFill>
                  <a:schemeClr val="tx2"/>
                </a:solidFill>
              </a:rPr>
              <a:t>;</a:t>
            </a:r>
          </a:p>
          <a:p>
            <a:pPr marL="342900" indent="-342900">
              <a:buFontTx/>
              <a:buAutoNum type="arabicPeriod" startAt="6"/>
            </a:pPr>
            <a:r>
              <a:rPr lang="en-US" sz="2400" b="1" dirty="0">
                <a:solidFill>
                  <a:schemeClr val="tx2"/>
                </a:solidFill>
              </a:rPr>
              <a:t>Decision-making based on </a:t>
            </a:r>
            <a:r>
              <a:rPr lang="en-US" sz="2800" b="1" u="sng" dirty="0">
                <a:solidFill>
                  <a:schemeClr val="tx2"/>
                </a:solidFill>
              </a:rPr>
              <a:t>consensus</a:t>
            </a:r>
          </a:p>
        </p:txBody>
      </p:sp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3200400" y="1219201"/>
            <a:ext cx="2743200" cy="630942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square"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n-US" sz="3500" b="1" dirty="0" smtClean="0">
                <a:solidFill>
                  <a:schemeClr val="tx2"/>
                </a:solidFill>
              </a:rPr>
              <a:t>CRM</a:t>
            </a:r>
            <a:endParaRPr lang="en-US" sz="3500" i="1" dirty="0">
              <a:solidFill>
                <a:schemeClr val="tx2"/>
              </a:solidFill>
            </a:endParaRPr>
          </a:p>
        </p:txBody>
      </p:sp>
      <p:pic>
        <p:nvPicPr>
          <p:cNvPr id="232455" name="Picture 7" descr="MPj044241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5029201"/>
            <a:ext cx="914400" cy="1309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Text Box 2"/>
          <p:cNvSpPr txBox="1">
            <a:spLocks noChangeArrowheads="1"/>
          </p:cNvSpPr>
          <p:nvPr/>
        </p:nvSpPr>
        <p:spPr bwMode="auto">
          <a:xfrm>
            <a:off x="533400" y="1524002"/>
            <a:ext cx="5257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228600" y="1828800"/>
            <a:ext cx="8686800" cy="4819781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lstStyle/>
          <a:p>
            <a:pPr marL="342900" indent="-342900" algn="ctr">
              <a:lnSpc>
                <a:spcPct val="30000"/>
              </a:lnSpc>
              <a:spcBef>
                <a:spcPct val="50000"/>
              </a:spcBef>
            </a:pPr>
            <a:endParaRPr lang="en-US" sz="2400" i="1" dirty="0">
              <a:solidFill>
                <a:schemeClr val="tx2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Voluntary </a:t>
            </a:r>
            <a:r>
              <a:rPr lang="en-US" sz="2000" dirty="0" smtClean="0"/>
              <a:t>participation by all partners in the process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 smtClean="0"/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Landowner </a:t>
            </a:r>
            <a:r>
              <a:rPr lang="en-US" sz="2000" dirty="0" smtClean="0"/>
              <a:t>initiated; others are essential in the process, but landowner commitment is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for success </a:t>
            </a:r>
            <a:r>
              <a:rPr lang="en-US" sz="2000" dirty="0" smtClean="0"/>
              <a:t>in natural resources management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Involvement </a:t>
            </a:r>
            <a:r>
              <a:rPr lang="en-US" sz="2000" dirty="0" smtClean="0"/>
              <a:t>by all players; those without ownership in the process will create roadblocks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 smtClean="0"/>
              <a:t> Experienced,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neutral facilitators </a:t>
            </a:r>
            <a:r>
              <a:rPr lang="en-US" sz="2000" dirty="0" smtClean="0"/>
              <a:t>are key to forming the</a:t>
            </a:r>
            <a:r>
              <a:rPr lang="en-US" sz="2000" b="1" dirty="0" smtClean="0"/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teams </a:t>
            </a:r>
            <a:r>
              <a:rPr lang="en-US" sz="2000" dirty="0" smtClean="0"/>
              <a:t>and training participants in the process so the participants learn to balance power, focus discussions on goals and interests, etc.; facilitators can step back in to help the group get past stumbling blocks, should they occur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 smtClean="0"/>
              <a:t> Establish ground rules early by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consensus, </a:t>
            </a:r>
            <a:r>
              <a:rPr lang="en-US" sz="2000" dirty="0" smtClean="0"/>
              <a:t>to set the group's behavioral norms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 smtClean="0"/>
              <a:t> Determine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goals early </a:t>
            </a:r>
            <a:r>
              <a:rPr lang="en-US" sz="2000" dirty="0" smtClean="0"/>
              <a:t>by group consensus; stay focused on those goals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 smtClean="0"/>
              <a:t> Be sure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participants have decision-making authority </a:t>
            </a:r>
            <a:r>
              <a:rPr lang="en-US" sz="2000" dirty="0" smtClean="0"/>
              <a:t>for their constituencies </a:t>
            </a:r>
          </a:p>
        </p:txBody>
      </p:sp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2514600" y="1143000"/>
            <a:ext cx="4343400" cy="630942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square"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n-US" sz="3500" b="1" dirty="0" smtClean="0">
                <a:solidFill>
                  <a:schemeClr val="tx2"/>
                </a:solidFill>
              </a:rPr>
              <a:t>CRMP - Guidelines</a:t>
            </a:r>
            <a:endParaRPr lang="en-US" sz="35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8600" y="2133600"/>
            <a:ext cx="8686800" cy="4512004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spAutoFit/>
            <a:flatTx/>
          </a:bodyPr>
          <a:lstStyle/>
          <a:p>
            <a:pPr marL="342900" indent="-342900" algn="ctr">
              <a:lnSpc>
                <a:spcPct val="30000"/>
              </a:lnSpc>
              <a:spcBef>
                <a:spcPct val="50000"/>
              </a:spcBef>
            </a:pPr>
            <a:endParaRPr lang="en-US" sz="2400" i="1" dirty="0">
              <a:solidFill>
                <a:schemeClr val="tx2"/>
              </a:solidFill>
            </a:endParaRPr>
          </a:p>
          <a:p>
            <a:pPr marL="457200" lvl="0" indent="-457200">
              <a:buAutoNum type="arabicPeriod" startAt="7"/>
            </a:pPr>
            <a:r>
              <a:rPr lang="en-US" sz="2000" dirty="0" smtClean="0"/>
              <a:t>Talk about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"needs" </a:t>
            </a:r>
            <a:r>
              <a:rPr lang="en-US" sz="2000" dirty="0" smtClean="0"/>
              <a:t>rather than "positions;" say "I need" instead of "you can't" </a:t>
            </a:r>
          </a:p>
          <a:p>
            <a:pPr marL="457200" lvl="0" indent="-457200">
              <a:buAutoNum type="arabicPeriod" startAt="7"/>
            </a:pPr>
            <a:r>
              <a:rPr lang="en-US" sz="2000" dirty="0" smtClean="0"/>
              <a:t>Create a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</a:t>
            </a:r>
            <a:r>
              <a:rPr lang="en-US" sz="2000" b="1" dirty="0" smtClean="0"/>
              <a:t> </a:t>
            </a:r>
            <a:r>
              <a:rPr lang="en-US" sz="2000" dirty="0" smtClean="0"/>
              <a:t>to develop empowering trust and respect </a:t>
            </a:r>
          </a:p>
          <a:p>
            <a:pPr marL="457200" lvl="0" indent="-457200">
              <a:buAutoNum type="arabicPeriod" startAt="7"/>
            </a:pPr>
            <a:r>
              <a:rPr lang="en-US" sz="2000" dirty="0" smtClean="0"/>
              <a:t>Be committed to the process and to the rest of the team; it </a:t>
            </a:r>
            <a:r>
              <a:rPr lang="en-US" sz="2000" b="1" dirty="0" smtClean="0"/>
              <a:t>takes time </a:t>
            </a:r>
            <a:r>
              <a:rPr lang="en-US" sz="2000" dirty="0" smtClean="0"/>
              <a:t>and hard work to develop consensus decisions.  Build a sense of accomplishment and progress; start with small accomplishments, especially in contentious situations </a:t>
            </a:r>
          </a:p>
          <a:p>
            <a:pPr marL="457200" lvl="0" indent="-457200">
              <a:buAutoNum type="arabicPeriod" startAt="7"/>
            </a:pPr>
            <a:r>
              <a:rPr lang="en-US" sz="2000" dirty="0" smtClean="0"/>
              <a:t>Develop management objectives and action plans which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 toward the goal(s) </a:t>
            </a:r>
          </a:p>
          <a:p>
            <a:pPr marL="457200" lvl="0" indent="-457200">
              <a:buAutoNum type="arabicPeriod" startAt="7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Monitor, monitor, monitor </a:t>
            </a:r>
            <a:r>
              <a:rPr lang="en-US" sz="2000" dirty="0" smtClean="0"/>
              <a:t>to measure progress and develop long-term trend data about the resource; monitor the process, as well, to be sure the group is accomplishing its goals </a:t>
            </a:r>
          </a:p>
          <a:p>
            <a:pPr marL="457200" lvl="0" indent="-457200">
              <a:buAutoNum type="arabicPeriod" startAt="7"/>
            </a:pPr>
            <a:r>
              <a:rPr lang="en-US" sz="2000" dirty="0" smtClean="0"/>
              <a:t>Make the plan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flexible </a:t>
            </a:r>
            <a:r>
              <a:rPr lang="en-US" sz="2000" dirty="0" smtClean="0"/>
              <a:t>to allow for unforeseen circumstances, yet rigid enough to provide for accountability</a:t>
            </a:r>
          </a:p>
          <a:p>
            <a:pPr marL="457200" lvl="0" indent="-457200">
              <a:buAutoNum type="arabicPeriod" startAt="7"/>
            </a:pPr>
            <a:r>
              <a:rPr lang="en-US" sz="2000" dirty="0" smtClean="0"/>
              <a:t>Make all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decisions by consensus </a:t>
            </a:r>
            <a:r>
              <a:rPr lang="en-US" sz="2000" dirty="0" smtClean="0"/>
              <a:t>to balance power, prevent logrolling, develop trust, and ensure that all interests are supportive of each decision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62200" y="1295400"/>
            <a:ext cx="4343400" cy="630942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square"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n-US" sz="3500" b="1" dirty="0" smtClean="0">
                <a:solidFill>
                  <a:schemeClr val="tx2"/>
                </a:solidFill>
              </a:rPr>
              <a:t>CRMP - Guidelines</a:t>
            </a:r>
            <a:endParaRPr lang="en-US" sz="35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533400" y="1524002"/>
            <a:ext cx="5257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457200" y="2286001"/>
            <a:ext cx="8229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flatTx/>
          </a:bodyPr>
          <a:lstStyle/>
          <a:p>
            <a:pPr marL="342900" indent="-342900"/>
            <a:r>
              <a:rPr lang="en-US" sz="2400" b="1" u="sng" dirty="0">
                <a:solidFill>
                  <a:schemeClr val="bg1"/>
                </a:solidFill>
              </a:rPr>
              <a:t>MOU PURPOSE:</a:t>
            </a:r>
          </a:p>
          <a:p>
            <a:pPr marL="342900" indent="-342900"/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000" b="1" u="sng" dirty="0">
                <a:solidFill>
                  <a:schemeClr val="bg1"/>
                </a:solidFill>
              </a:rPr>
              <a:t> </a:t>
            </a:r>
            <a:r>
              <a:rPr lang="en-US" sz="2400" b="1" u="sng" dirty="0">
                <a:solidFill>
                  <a:schemeClr val="bg1"/>
                </a:solidFill>
              </a:rPr>
              <a:t>Facilitate</a:t>
            </a:r>
            <a:r>
              <a:rPr lang="en-US" sz="2400" b="1" dirty="0">
                <a:solidFill>
                  <a:schemeClr val="bg1"/>
                </a:solidFill>
              </a:rPr>
              <a:t> on-the-ground results.</a:t>
            </a:r>
          </a:p>
          <a:p>
            <a:pPr marL="342900" indent="-342900">
              <a:buFontTx/>
              <a:buAutoNum type="arabicPeriod"/>
            </a:pPr>
            <a:endParaRPr lang="en-US" sz="2400" b="1" dirty="0">
              <a:solidFill>
                <a:schemeClr val="bg1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u="sng" dirty="0">
                <a:solidFill>
                  <a:schemeClr val="bg1"/>
                </a:solidFill>
              </a:rPr>
              <a:t>Promote</a:t>
            </a:r>
            <a:r>
              <a:rPr lang="en-US" sz="2400" b="1" dirty="0">
                <a:solidFill>
                  <a:schemeClr val="bg1"/>
                </a:solidFill>
              </a:rPr>
              <a:t> the exchange of ideas and Mgt strategies to address local issues.</a:t>
            </a:r>
          </a:p>
          <a:p>
            <a:pPr marL="342900" indent="-342900">
              <a:buFontTx/>
              <a:buAutoNum type="arabicPeriod"/>
            </a:pPr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400" b="1" u="sng" dirty="0">
                <a:solidFill>
                  <a:schemeClr val="bg1"/>
                </a:solidFill>
              </a:rPr>
              <a:t>Foster</a:t>
            </a:r>
            <a:r>
              <a:rPr lang="en-US" sz="2400" b="1" dirty="0">
                <a:solidFill>
                  <a:schemeClr val="bg1"/>
                </a:solidFill>
              </a:rPr>
              <a:t> communications, cooperation and coordination in developing and implementing sound resource management and conservation programs where mutual concerns are identified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0406" name="Text Box 6"/>
          <p:cNvSpPr txBox="1">
            <a:spLocks noChangeArrowheads="1"/>
          </p:cNvSpPr>
          <p:nvPr/>
        </p:nvSpPr>
        <p:spPr bwMode="auto">
          <a:xfrm>
            <a:off x="5791200" y="2209800"/>
            <a:ext cx="3048000" cy="10156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99"/>
                </a:solidFill>
              </a:rPr>
              <a:t>MOU &amp; Handbook</a:t>
            </a:r>
          </a:p>
          <a:p>
            <a:pPr algn="ctr">
              <a:spcBef>
                <a:spcPct val="50000"/>
              </a:spcBef>
            </a:pPr>
            <a:r>
              <a:rPr lang="en-US" sz="2400" b="1" i="1" dirty="0">
                <a:solidFill>
                  <a:srgbClr val="000099"/>
                </a:solidFill>
              </a:rPr>
              <a:t>(Update underway)</a:t>
            </a:r>
            <a:endParaRPr lang="en-US" b="1" i="1" dirty="0">
              <a:solidFill>
                <a:srgbClr val="000099"/>
              </a:solidFill>
            </a:endParaRPr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0" y="106680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n-US" sz="3600" b="1" u="sng">
                <a:solidFill>
                  <a:srgbClr val="FFFF66"/>
                </a:solidFill>
              </a:rPr>
              <a:t>Coordinated Resource Management Planning</a:t>
            </a:r>
            <a:endParaRPr lang="en-US" sz="3600" i="1" u="sng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         </a:t>
            </a:r>
            <a:r>
              <a:rPr lang="en-US" sz="1200"/>
              <a:t> </a:t>
            </a:r>
            <a:fld id="{7187E0BF-3ABB-4E49-A7B9-2CAACE01194C}" type="slidenum">
              <a:rPr lang="en-US" sz="1200"/>
              <a:pPr/>
              <a:t>7</a:t>
            </a:fld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066800" y="1143001"/>
            <a:ext cx="6858000" cy="5567364"/>
            <a:chOff x="672" y="720"/>
            <a:chExt cx="4176" cy="3507"/>
          </a:xfrm>
          <a:scene3d>
            <a:camera prst="perspectiveContrastingRightFacing"/>
            <a:lightRig rig="threePt" dir="t"/>
          </a:scene3d>
        </p:grpSpPr>
        <p:sp>
          <p:nvSpPr>
            <p:cNvPr id="334852" name="AutoShape 4"/>
            <p:cNvSpPr>
              <a:spLocks noChangeArrowheads="1"/>
            </p:cNvSpPr>
            <p:nvPr/>
          </p:nvSpPr>
          <p:spPr bwMode="auto">
            <a:xfrm rot="10800000">
              <a:off x="672" y="720"/>
              <a:ext cx="4176" cy="3504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4853" name="Text Box 5"/>
            <p:cNvSpPr txBox="1">
              <a:spLocks noChangeArrowheads="1"/>
            </p:cNvSpPr>
            <p:nvPr/>
          </p:nvSpPr>
          <p:spPr bwMode="auto">
            <a:xfrm>
              <a:off x="816" y="768"/>
              <a:ext cx="3936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600" b="1" dirty="0">
                  <a:solidFill>
                    <a:srgbClr val="660033"/>
                  </a:solidFill>
                  <a:latin typeface="Tahoma" pitchFamily="34" charset="0"/>
                </a:rPr>
                <a:t>Coordinated Resource Management</a:t>
              </a:r>
            </a:p>
          </p:txBody>
        </p:sp>
        <p:sp>
          <p:nvSpPr>
            <p:cNvPr id="334854" name="Line 6"/>
            <p:cNvSpPr>
              <a:spLocks noChangeShapeType="1"/>
            </p:cNvSpPr>
            <p:nvPr/>
          </p:nvSpPr>
          <p:spPr bwMode="auto">
            <a:xfrm>
              <a:off x="864" y="1056"/>
              <a:ext cx="37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4855" name="Line 7"/>
            <p:cNvSpPr>
              <a:spLocks noChangeShapeType="1"/>
            </p:cNvSpPr>
            <p:nvPr/>
          </p:nvSpPr>
          <p:spPr bwMode="auto">
            <a:xfrm>
              <a:off x="1728" y="2496"/>
              <a:ext cx="20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4856" name="Line 8"/>
            <p:cNvSpPr>
              <a:spLocks noChangeShapeType="1"/>
            </p:cNvSpPr>
            <p:nvPr/>
          </p:nvSpPr>
          <p:spPr bwMode="auto">
            <a:xfrm>
              <a:off x="2208" y="3264"/>
              <a:ext cx="110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4857" name="Line 9"/>
            <p:cNvSpPr>
              <a:spLocks noChangeShapeType="1"/>
            </p:cNvSpPr>
            <p:nvPr/>
          </p:nvSpPr>
          <p:spPr bwMode="auto">
            <a:xfrm>
              <a:off x="2784" y="4224"/>
              <a:ext cx="1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4859" name="Text Box 11"/>
            <p:cNvSpPr txBox="1">
              <a:spLocks noChangeArrowheads="1"/>
            </p:cNvSpPr>
            <p:nvPr/>
          </p:nvSpPr>
          <p:spPr bwMode="auto">
            <a:xfrm>
              <a:off x="1824" y="2640"/>
              <a:ext cx="1824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400" b="1">
                  <a:latin typeface="Tahoma" pitchFamily="34" charset="0"/>
                </a:rPr>
                <a:t>Post-Plan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400" b="1">
                  <a:latin typeface="Tahoma" pitchFamily="34" charset="0"/>
                </a:rPr>
                <a:t>Public Mtgs</a:t>
              </a:r>
            </a:p>
          </p:txBody>
        </p:sp>
        <p:sp>
          <p:nvSpPr>
            <p:cNvPr id="334860" name="Text Box 12"/>
            <p:cNvSpPr txBox="1">
              <a:spLocks noChangeArrowheads="1"/>
            </p:cNvSpPr>
            <p:nvPr/>
          </p:nvSpPr>
          <p:spPr bwMode="auto">
            <a:xfrm>
              <a:off x="2352" y="3312"/>
              <a:ext cx="816" cy="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300" b="1">
                  <a:latin typeface="Tahoma" pitchFamily="34" charset="0"/>
                </a:rPr>
                <a:t>Public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300" b="1">
                  <a:latin typeface="Tahoma" pitchFamily="34" charset="0"/>
                </a:rPr>
                <a:t>Notice</a:t>
              </a:r>
            </a:p>
          </p:txBody>
        </p:sp>
        <p:sp>
          <p:nvSpPr>
            <p:cNvPr id="334861" name="Text Box 13"/>
            <p:cNvSpPr txBox="1">
              <a:spLocks noChangeArrowheads="1"/>
            </p:cNvSpPr>
            <p:nvPr/>
          </p:nvSpPr>
          <p:spPr bwMode="auto">
            <a:xfrm>
              <a:off x="2880" y="3936"/>
              <a:ext cx="115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dirty="0">
                  <a:solidFill>
                    <a:srgbClr val="FFFF99"/>
                  </a:solidFill>
                  <a:latin typeface="Tahoma" pitchFamily="34" charset="0"/>
                </a:rPr>
                <a:t>Secrecy</a:t>
              </a:r>
            </a:p>
          </p:txBody>
        </p:sp>
        <p:sp>
          <p:nvSpPr>
            <p:cNvPr id="334862" name="Text Box 14"/>
            <p:cNvSpPr txBox="1">
              <a:spLocks noChangeArrowheads="1"/>
            </p:cNvSpPr>
            <p:nvPr/>
          </p:nvSpPr>
          <p:spPr bwMode="auto">
            <a:xfrm>
              <a:off x="1872" y="1968"/>
              <a:ext cx="1824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400" b="1">
                  <a:latin typeface="Tahoma" pitchFamily="34" charset="0"/>
                </a:rPr>
                <a:t>Pre-Plan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400" b="1">
                  <a:latin typeface="Tahoma" pitchFamily="34" charset="0"/>
                </a:rPr>
                <a:t>Public Mtgs</a:t>
              </a:r>
            </a:p>
          </p:txBody>
        </p:sp>
        <p:sp>
          <p:nvSpPr>
            <p:cNvPr id="334863" name="Line 15"/>
            <p:cNvSpPr>
              <a:spLocks noChangeShapeType="1"/>
            </p:cNvSpPr>
            <p:nvPr/>
          </p:nvSpPr>
          <p:spPr bwMode="auto">
            <a:xfrm flipV="1">
              <a:off x="1392" y="1920"/>
              <a:ext cx="27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4864" name="Text Box 16"/>
            <p:cNvSpPr txBox="1">
              <a:spLocks noChangeArrowheads="1"/>
            </p:cNvSpPr>
            <p:nvPr/>
          </p:nvSpPr>
          <p:spPr bwMode="auto">
            <a:xfrm>
              <a:off x="1680" y="1632"/>
              <a:ext cx="2064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400" b="1" dirty="0">
                  <a:latin typeface="Tahoma" pitchFamily="34" charset="0"/>
                </a:rPr>
                <a:t>Informed Consent</a:t>
              </a:r>
            </a:p>
          </p:txBody>
        </p:sp>
        <p:sp>
          <p:nvSpPr>
            <p:cNvPr id="334865" name="Line 17"/>
            <p:cNvSpPr>
              <a:spLocks noChangeShapeType="1"/>
            </p:cNvSpPr>
            <p:nvPr/>
          </p:nvSpPr>
          <p:spPr bwMode="auto">
            <a:xfrm flipV="1">
              <a:off x="1152" y="1536"/>
              <a:ext cx="32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4866" name="Text Box 18"/>
            <p:cNvSpPr txBox="1">
              <a:spLocks noChangeArrowheads="1"/>
            </p:cNvSpPr>
            <p:nvPr/>
          </p:nvSpPr>
          <p:spPr bwMode="auto">
            <a:xfrm>
              <a:off x="1632" y="1200"/>
              <a:ext cx="2208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sz="2400" b="1">
                  <a:latin typeface="Tahoma" pitchFamily="34" charset="0"/>
                </a:rPr>
                <a:t>Advisory Committees</a:t>
              </a:r>
            </a:p>
          </p:txBody>
        </p:sp>
      </p:grpSp>
      <p:sp>
        <p:nvSpPr>
          <p:cNvPr id="334870" name="Text Box 22"/>
          <p:cNvSpPr txBox="1">
            <a:spLocks noChangeArrowheads="1"/>
          </p:cNvSpPr>
          <p:nvPr/>
        </p:nvSpPr>
        <p:spPr bwMode="auto">
          <a:xfrm>
            <a:off x="152400" y="6172201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>
                <a:solidFill>
                  <a:srgbClr val="FFFF99"/>
                </a:solidFill>
                <a:latin typeface="Tahoma" pitchFamily="34" charset="0"/>
              </a:rPr>
              <a:t>Least</a:t>
            </a:r>
          </a:p>
        </p:txBody>
      </p:sp>
      <p:sp>
        <p:nvSpPr>
          <p:cNvPr id="334871" name="Text Box 23"/>
          <p:cNvSpPr txBox="1">
            <a:spLocks noChangeArrowheads="1"/>
          </p:cNvSpPr>
          <p:nvPr/>
        </p:nvSpPr>
        <p:spPr bwMode="auto">
          <a:xfrm>
            <a:off x="0" y="1219201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>
                <a:solidFill>
                  <a:srgbClr val="FFFF99"/>
                </a:solidFill>
                <a:latin typeface="Tahoma" pitchFamily="34" charset="0"/>
              </a:rPr>
              <a:t>Most</a:t>
            </a:r>
          </a:p>
        </p:txBody>
      </p:sp>
      <p:sp>
        <p:nvSpPr>
          <p:cNvPr id="334872" name="Text Box 24"/>
          <p:cNvSpPr txBox="1">
            <a:spLocks noChangeArrowheads="1"/>
          </p:cNvSpPr>
          <p:nvPr/>
        </p:nvSpPr>
        <p:spPr bwMode="auto">
          <a:xfrm>
            <a:off x="5715000" y="4495801"/>
            <a:ext cx="3429000" cy="1815882"/>
          </a:xfrm>
          <a:prstGeom prst="rect">
            <a:avLst/>
          </a:prstGeom>
          <a:solidFill>
            <a:srgbClr val="FFFF99">
              <a:alpha val="80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scene3d>
            <a:camera prst="perspectiveContrastingRightFacing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tx2"/>
                </a:solidFill>
              </a:rPr>
              <a:t>Must operate at the top scale….otherwise not using the CRM process</a:t>
            </a:r>
          </a:p>
        </p:txBody>
      </p:sp>
      <p:sp>
        <p:nvSpPr>
          <p:cNvPr id="334873" name="Line 25"/>
          <p:cNvSpPr>
            <a:spLocks noChangeShapeType="1"/>
          </p:cNvSpPr>
          <p:nvPr/>
        </p:nvSpPr>
        <p:spPr bwMode="auto">
          <a:xfrm flipH="1" flipV="1">
            <a:off x="8153400" y="1371600"/>
            <a:ext cx="0" cy="2743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 flipH="1" flipV="1">
            <a:off x="609600" y="2133600"/>
            <a:ext cx="0" cy="1600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>
            <a:off x="609600" y="4648200"/>
            <a:ext cx="0" cy="12954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52400" y="39624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Decision Input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         </a:t>
            </a:r>
            <a:r>
              <a:rPr lang="en-US" sz="1200"/>
              <a:t> </a:t>
            </a:r>
            <a:fld id="{F9520BA7-9F08-40C3-93AB-9829650F2B99}" type="slidenum">
              <a:rPr lang="en-US" sz="1200"/>
              <a:pPr/>
              <a:t>8</a:t>
            </a:fld>
            <a:endParaRPr lang="en-US"/>
          </a:p>
        </p:txBody>
      </p:sp>
      <p:pic>
        <p:nvPicPr>
          <p:cNvPr id="332802" name="Picture 2" descr="content685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32803" name="WordArt 3"/>
          <p:cNvSpPr>
            <a:spLocks noChangeArrowheads="1" noChangeShapeType="1" noTextEdit="1"/>
          </p:cNvSpPr>
          <p:nvPr/>
        </p:nvSpPr>
        <p:spPr bwMode="auto">
          <a:xfrm>
            <a:off x="533400" y="1447802"/>
            <a:ext cx="8086725" cy="11525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 Black"/>
              </a:rPr>
              <a:t>CRM is more SOCIAL than Technical</a:t>
            </a:r>
          </a:p>
        </p:txBody>
      </p:sp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6400800" y="3581400"/>
            <a:ext cx="2743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 smtClean="0">
                <a:solidFill>
                  <a:schemeClr val="bg1"/>
                </a:solidFill>
              </a:rPr>
              <a:t>Challenge = </a:t>
            </a:r>
            <a:r>
              <a:rPr lang="en-US" sz="2400" i="1" dirty="0">
                <a:solidFill>
                  <a:schemeClr val="bg1"/>
                </a:solidFill>
              </a:rPr>
              <a:t>getting adversaries to listen and understand one another’s needs </a:t>
            </a:r>
          </a:p>
        </p:txBody>
      </p:sp>
      <p:sp>
        <p:nvSpPr>
          <p:cNvPr id="332807" name="Line 7"/>
          <p:cNvSpPr>
            <a:spLocks noChangeShapeType="1"/>
          </p:cNvSpPr>
          <p:nvPr/>
        </p:nvSpPr>
        <p:spPr bwMode="auto">
          <a:xfrm flipV="1">
            <a:off x="3429000" y="2286000"/>
            <a:ext cx="1752600" cy="152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066800"/>
            <a:ext cx="7391400" cy="1143000"/>
          </a:xfrm>
        </p:spPr>
        <p:txBody>
          <a:bodyPr/>
          <a:lstStyle/>
          <a:p>
            <a:r>
              <a:rPr lang="en-US" dirty="0" smtClean="0"/>
              <a:t>Some Example </a:t>
            </a:r>
            <a:r>
              <a:rPr lang="en-US" dirty="0"/>
              <a:t>CRMPs………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Chalk Creek – Summit Co.</a:t>
            </a:r>
          </a:p>
          <a:p>
            <a:r>
              <a:rPr lang="en-US" i="1"/>
              <a:t>Little Bear River – Cache Co.</a:t>
            </a:r>
          </a:p>
          <a:p>
            <a:r>
              <a:rPr lang="en-US" i="1"/>
              <a:t>Otter Creek – Piute Co.</a:t>
            </a:r>
          </a:p>
          <a:p>
            <a:r>
              <a:rPr lang="en-US" i="1"/>
              <a:t>Deep Creek – Tooele Co.</a:t>
            </a:r>
          </a:p>
          <a:p>
            <a:r>
              <a:rPr lang="en-US" i="1"/>
              <a:t>Clover Creek – Tooele Co.</a:t>
            </a:r>
          </a:p>
          <a:p>
            <a:r>
              <a:rPr lang="en-US" i="1"/>
              <a:t>Spanish Fork – Utah Co</a:t>
            </a:r>
            <a:r>
              <a:rPr 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Stumbling Blocks…..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590800"/>
            <a:ext cx="8991600" cy="350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Loss of focus -</a:t>
            </a:r>
            <a:r>
              <a:rPr lang="en-US" sz="1800" i="1" dirty="0"/>
              <a:t>more issues /than plan can address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Us (</a:t>
            </a:r>
            <a:r>
              <a:rPr lang="en-US" sz="2800" dirty="0" err="1"/>
              <a:t>vs</a:t>
            </a:r>
            <a:r>
              <a:rPr lang="en-US" sz="2800" dirty="0"/>
              <a:t>) Them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Fuzzy Agendas – no purpose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Unclear </a:t>
            </a:r>
            <a:r>
              <a:rPr lang="en-US" sz="2800" dirty="0" smtClean="0"/>
              <a:t>responsibilities </a:t>
            </a:r>
            <a:r>
              <a:rPr lang="en-US" sz="2800" dirty="0"/>
              <a:t>– </a:t>
            </a:r>
            <a:r>
              <a:rPr lang="en-US" sz="1800" i="1" dirty="0"/>
              <a:t>outline clear expectations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Falling behind schedule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Not taking plan far enough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Difficulty pulling plan together – </a:t>
            </a:r>
            <a:r>
              <a:rPr lang="en-US" sz="1800" dirty="0"/>
              <a:t>(</a:t>
            </a:r>
            <a:r>
              <a:rPr lang="en-US" sz="1800" i="1" dirty="0"/>
              <a:t>use a guide)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CRM Memorandum of Understanding (Update 1989 </a:t>
            </a:r>
            <a:r>
              <a:rPr lang="en-US" dirty="0" err="1" smtClean="0"/>
              <a:t>ver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743200"/>
            <a:ext cx="7772400" cy="3505200"/>
          </a:xfrm>
        </p:spPr>
        <p:txBody>
          <a:bodyPr/>
          <a:lstStyle/>
          <a:p>
            <a:r>
              <a:rPr lang="en-US" u="sng" dirty="0" smtClean="0"/>
              <a:t>Policy:</a:t>
            </a:r>
            <a:r>
              <a:rPr lang="en-US" dirty="0" smtClean="0"/>
              <a:t>  Signatory parties agree to cooperate in developing &amp; applying CRM principles…..for interdependent lands.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Authority:</a:t>
            </a:r>
            <a:r>
              <a:rPr lang="en-US" dirty="0" smtClean="0"/>
              <a:t>  Fed Agencies = National MOU w/USFS/BLM, NRCS, Extension Service (1987)</a:t>
            </a:r>
          </a:p>
          <a:p>
            <a:pPr lvl="1"/>
            <a:r>
              <a:rPr lang="en-US" dirty="0" smtClean="0"/>
              <a:t>State:  covered by existing Fed/State statutes or delegations of authority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CRM Memorandum of Understanding (Update 1989 </a:t>
            </a:r>
            <a:r>
              <a:rPr lang="en-US" dirty="0" err="1" smtClean="0"/>
              <a:t>ver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19200"/>
            <a:ext cx="8458200" cy="1447800"/>
          </a:xfrm>
        </p:spPr>
        <p:txBody>
          <a:bodyPr/>
          <a:lstStyle/>
          <a:p>
            <a:pPr algn="ctr"/>
            <a:r>
              <a:rPr lang="en-US" dirty="0" smtClean="0"/>
              <a:t>CRM in Utah</a:t>
            </a:r>
            <a:br>
              <a:rPr lang="en-US" dirty="0" smtClean="0"/>
            </a:br>
            <a:r>
              <a:rPr lang="en-US" dirty="0" smtClean="0"/>
              <a:t>Future/Direction</a:t>
            </a:r>
            <a:br>
              <a:rPr lang="en-US" dirty="0" smtClean="0"/>
            </a:br>
            <a:r>
              <a:rPr lang="en-US" dirty="0" smtClean="0"/>
              <a:t>Next Steps 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971800"/>
            <a:ext cx="8991600" cy="2667000"/>
          </a:xfrm>
        </p:spPr>
        <p:txBody>
          <a:bodyPr/>
          <a:lstStyle/>
          <a:p>
            <a:r>
              <a:rPr lang="en-US" dirty="0" smtClean="0"/>
              <a:t>Meet with MOU signatories- Discuss future of CRM in Utah – Commitments – Training ??</a:t>
            </a:r>
          </a:p>
          <a:p>
            <a:r>
              <a:rPr lang="en-US" dirty="0" smtClean="0"/>
              <a:t>Review Leadership / Organization – </a:t>
            </a:r>
            <a:r>
              <a:rPr lang="en-US" sz="2800" dirty="0" smtClean="0"/>
              <a:t>State Level</a:t>
            </a:r>
          </a:p>
          <a:p>
            <a:r>
              <a:rPr lang="en-US" dirty="0" smtClean="0"/>
              <a:t>Review Organization  - </a:t>
            </a:r>
            <a:r>
              <a:rPr lang="en-US" sz="2800" dirty="0" smtClean="0"/>
              <a:t>Local Level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36" name="Picture 12" descr="Mtnbike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 cstate="print">
            <a:lum bright="-10000" contrast="6000"/>
          </a:blip>
          <a:srcRect b="6849"/>
          <a:stretch>
            <a:fillRect/>
          </a:stretch>
        </p:blipFill>
        <p:spPr bwMode="auto">
          <a:xfrm>
            <a:off x="152400" y="1143000"/>
            <a:ext cx="8839200" cy="5562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16002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This is the END.…..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CD">
  <a:themeElements>
    <a:clrScheme name="NAC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ACD">
      <a:majorFont>
        <a:latin typeface="75 Helvetica Bold"/>
        <a:ea typeface=""/>
        <a:cs typeface=""/>
      </a:majorFont>
      <a:minorFont>
        <a:latin typeface="75 Helvetica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C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C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C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It's the water</Template>
  <TotalTime>3524</TotalTime>
  <Words>774</Words>
  <Application>Microsoft Office PowerPoint</Application>
  <PresentationFormat>On-screen Show (4:3)</PresentationFormat>
  <Paragraphs>94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NACD</vt:lpstr>
      <vt:lpstr>Slide 1</vt:lpstr>
      <vt:lpstr>SO – What is CRM ?</vt:lpstr>
      <vt:lpstr>Slide 3</vt:lpstr>
      <vt:lpstr>Slide 4</vt:lpstr>
      <vt:lpstr>Slide 5</vt:lpstr>
      <vt:lpstr>Slide 6</vt:lpstr>
      <vt:lpstr>Slide 7</vt:lpstr>
      <vt:lpstr>Slide 8</vt:lpstr>
      <vt:lpstr>Some Example CRMPs………</vt:lpstr>
      <vt:lpstr>Stumbling Blocks…..</vt:lpstr>
      <vt:lpstr>Utah CRM Memorandum of Understanding (Update 1989 ver)</vt:lpstr>
      <vt:lpstr>Utah CRM Memorandum of Understanding (Update 1989 ver)</vt:lpstr>
      <vt:lpstr>CRM in Utah Future/Direction Next Steps ??</vt:lpstr>
      <vt:lpstr>Slide 14</vt:lpstr>
    </vt:vector>
  </TitlesOfParts>
  <Company>USDA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LEGACY GOALS AND  NRCS INITIATIVES</dc:title>
  <dc:creator>Christopher.Hamilton</dc:creator>
  <cp:lastModifiedBy>norm.evenstad</cp:lastModifiedBy>
  <cp:revision>382</cp:revision>
  <dcterms:created xsi:type="dcterms:W3CDTF">2005-10-05T18:22:24Z</dcterms:created>
  <dcterms:modified xsi:type="dcterms:W3CDTF">2012-06-11T15:48:26Z</dcterms:modified>
</cp:coreProperties>
</file>