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8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C1D4CB-A9EE-4FB5-9F44-020B86F0AC2B}"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1004808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1D4CB-A9EE-4FB5-9F44-020B86F0AC2B}"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2606618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1D4CB-A9EE-4FB5-9F44-020B86F0AC2B}"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3383626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C1D4CB-A9EE-4FB5-9F44-020B86F0AC2B}" type="datetimeFigureOut">
              <a:rPr lang="en-US" smtClean="0"/>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211637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C1D4CB-A9EE-4FB5-9F44-020B86F0AC2B}" type="datetimeFigureOut">
              <a:rPr lang="en-US" smtClean="0"/>
              <a:t>11/15/2013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235343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C1D4CB-A9EE-4FB5-9F44-020B86F0AC2B}" type="datetimeFigureOut">
              <a:rPr lang="en-US" smtClean="0"/>
              <a:t>11/15/2013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70318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C1D4CB-A9EE-4FB5-9F44-020B86F0AC2B}" type="datetimeFigureOut">
              <a:rPr lang="en-US" smtClean="0"/>
              <a:t>11/15/2013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207488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1D4CB-A9EE-4FB5-9F44-020B86F0AC2B}" type="datetimeFigureOut">
              <a:rPr lang="en-US" smtClean="0"/>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884873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1D4CB-A9EE-4FB5-9F44-020B86F0AC2B}" type="datetimeFigureOut">
              <a:rPr lang="en-US" smtClean="0"/>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3938275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1D4CB-A9EE-4FB5-9F44-020B86F0AC2B}"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162970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1D4CB-A9EE-4FB5-9F44-020B86F0AC2B}"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A80C2-915D-43FC-9FC3-E387D88940E4}" type="slidenum">
              <a:rPr lang="en-US" smtClean="0"/>
              <a:t>‹#›</a:t>
            </a:fld>
            <a:endParaRPr lang="en-US"/>
          </a:p>
        </p:txBody>
      </p:sp>
    </p:spTree>
    <p:extLst>
      <p:ext uri="{BB962C8B-B14F-4D97-AF65-F5344CB8AC3E}">
        <p14:creationId xmlns:p14="http://schemas.microsoft.com/office/powerpoint/2010/main" val="312325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C1D4CB-A9EE-4FB5-9F44-020B86F0AC2B}" type="datetimeFigureOut">
              <a:rPr lang="en-US" smtClean="0"/>
              <a:t>11/15/2013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A80C2-915D-43FC-9FC3-E387D88940E4}" type="slidenum">
              <a:rPr lang="en-US" smtClean="0"/>
              <a:t>‹#›</a:t>
            </a:fld>
            <a:endParaRPr lang="en-US"/>
          </a:p>
        </p:txBody>
      </p:sp>
    </p:spTree>
    <p:extLst>
      <p:ext uri="{BB962C8B-B14F-4D97-AF65-F5344CB8AC3E}">
        <p14:creationId xmlns:p14="http://schemas.microsoft.com/office/powerpoint/2010/main" val="1222679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Coordinated Resource</a:t>
            </a:r>
            <a:br>
              <a:rPr lang="en-US" dirty="0" smtClean="0"/>
            </a:br>
            <a:r>
              <a:rPr lang="en-US" dirty="0" smtClean="0"/>
              <a:t>Management Planning (CRMP)</a:t>
            </a:r>
            <a:endParaRPr lang="en-US" dirty="0"/>
          </a:p>
        </p:txBody>
      </p:sp>
      <p:sp>
        <p:nvSpPr>
          <p:cNvPr id="3" name="Subtitle 2"/>
          <p:cNvSpPr>
            <a:spLocks noGrp="1"/>
          </p:cNvSpPr>
          <p:nvPr>
            <p:ph type="subTitle" idx="1"/>
          </p:nvPr>
        </p:nvSpPr>
        <p:spPr/>
        <p:txBody>
          <a:bodyPr/>
          <a:lstStyle/>
          <a:p>
            <a:r>
              <a:rPr lang="en-US" b="1" dirty="0" smtClean="0">
                <a:solidFill>
                  <a:schemeClr val="accent2">
                    <a:lumMod val="75000"/>
                  </a:schemeClr>
                </a:solidFill>
              </a:rPr>
              <a:t>Who, What, Where, Why, When ??</a:t>
            </a:r>
          </a:p>
          <a:p>
            <a:r>
              <a:rPr lang="en-US" b="1" dirty="0" smtClean="0">
                <a:solidFill>
                  <a:schemeClr val="accent2">
                    <a:lumMod val="75000"/>
                  </a:schemeClr>
                </a:solidFill>
              </a:rPr>
              <a:t>So What ??</a:t>
            </a:r>
            <a:endParaRPr lang="en-US" b="1" dirty="0">
              <a:solidFill>
                <a:schemeClr val="accent2">
                  <a:lumMod val="75000"/>
                </a:schemeClr>
              </a:solidFill>
            </a:endParaRPr>
          </a:p>
        </p:txBody>
      </p:sp>
    </p:spTree>
    <p:extLst>
      <p:ext uri="{BB962C8B-B14F-4D97-AF65-F5344CB8AC3E}">
        <p14:creationId xmlns:p14="http://schemas.microsoft.com/office/powerpoint/2010/main" val="3107364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5943600"/>
          </a:xfrm>
        </p:spPr>
        <p:txBody>
          <a:bodyPr>
            <a:normAutofit fontScale="47500" lnSpcReduction="20000"/>
          </a:bodyPr>
          <a:lstStyle/>
          <a:p>
            <a:r>
              <a:rPr lang="en-US" b="1" dirty="0" smtClean="0"/>
              <a:t> </a:t>
            </a:r>
            <a:r>
              <a:rPr lang="en-US" sz="3800" b="1" dirty="0"/>
              <a:t>The Role of a Coordinated Resource Management Plan</a:t>
            </a:r>
            <a:endParaRPr lang="en-US" sz="3800" dirty="0"/>
          </a:p>
          <a:p>
            <a:endParaRPr lang="en-US" dirty="0"/>
          </a:p>
          <a:p>
            <a:r>
              <a:rPr lang="en-US" dirty="0"/>
              <a:t>Coordinated Resource Management and Planning (CRMP) is a resource planning, problem solving, and management (decision making) process that allows for </a:t>
            </a:r>
            <a:r>
              <a:rPr lang="en-US" b="1" dirty="0">
                <a:solidFill>
                  <a:schemeClr val="accent5">
                    <a:lumMod val="50000"/>
                  </a:schemeClr>
                </a:solidFill>
              </a:rPr>
              <a:t>direct </a:t>
            </a:r>
            <a:r>
              <a:rPr lang="en-US" b="1" dirty="0">
                <a:solidFill>
                  <a:schemeClr val="accent2">
                    <a:lumMod val="75000"/>
                  </a:schemeClr>
                </a:solidFill>
              </a:rPr>
              <a:t>participation of everyone </a:t>
            </a:r>
            <a:r>
              <a:rPr lang="en-US" dirty="0"/>
              <a:t>(stakeholders) concerned with resource management in a given planning area. </a:t>
            </a:r>
            <a:endParaRPr lang="en-US" dirty="0" smtClean="0"/>
          </a:p>
          <a:p>
            <a:r>
              <a:rPr lang="en-US" dirty="0" smtClean="0"/>
              <a:t>The </a:t>
            </a:r>
            <a:r>
              <a:rPr lang="en-US" dirty="0"/>
              <a:t>concept underlying CRMP is that coordinating resource uses results in improved resource management and </a:t>
            </a:r>
            <a:r>
              <a:rPr lang="en-US" dirty="0">
                <a:solidFill>
                  <a:schemeClr val="accent2">
                    <a:lumMod val="75000"/>
                  </a:schemeClr>
                </a:solidFill>
                <a:effectLst>
                  <a:outerShdw blurRad="38100" dist="38100" dir="2700000" algn="tl">
                    <a:srgbClr val="000000">
                      <a:alpha val="43137"/>
                    </a:srgbClr>
                  </a:outerShdw>
                </a:effectLst>
              </a:rPr>
              <a:t>minimizes conflict among land users</a:t>
            </a:r>
            <a:r>
              <a:rPr lang="en-US" dirty="0">
                <a:solidFill>
                  <a:schemeClr val="accent2">
                    <a:lumMod val="75000"/>
                  </a:schemeClr>
                </a:solidFill>
              </a:rPr>
              <a:t>, </a:t>
            </a:r>
            <a:r>
              <a:rPr lang="en-US" dirty="0"/>
              <a:t>landowners, government agencies, and interest groups. </a:t>
            </a:r>
            <a:endParaRPr lang="en-US" dirty="0" smtClean="0"/>
          </a:p>
          <a:p>
            <a:r>
              <a:rPr lang="en-US" dirty="0" smtClean="0"/>
              <a:t>Resource </a:t>
            </a:r>
            <a:r>
              <a:rPr lang="en-US" dirty="0"/>
              <a:t>problems are addressed and </a:t>
            </a:r>
            <a:r>
              <a:rPr lang="en-US" dirty="0" smtClean="0"/>
              <a:t>solved </a:t>
            </a:r>
            <a:r>
              <a:rPr lang="en-US" dirty="0"/>
              <a:t>based on </a:t>
            </a:r>
            <a:r>
              <a:rPr lang="en-US" dirty="0">
                <a:solidFill>
                  <a:schemeClr val="accent2">
                    <a:lumMod val="75000"/>
                  </a:schemeClr>
                </a:solidFill>
                <a:effectLst>
                  <a:outerShdw blurRad="38100" dist="38100" dir="2700000" algn="tl">
                    <a:srgbClr val="000000">
                      <a:alpha val="43137"/>
                    </a:srgbClr>
                  </a:outerShdw>
                </a:effectLst>
              </a:rPr>
              <a:t>resource boundaries</a:t>
            </a:r>
            <a:r>
              <a:rPr lang="en-US" dirty="0"/>
              <a:t>; they are not constrained by individual, agency, or political boundary.</a:t>
            </a:r>
          </a:p>
          <a:p>
            <a:endParaRPr lang="en-US" dirty="0"/>
          </a:p>
          <a:p>
            <a:r>
              <a:rPr lang="en-US" dirty="0"/>
              <a:t>The CRMP process operates on the </a:t>
            </a:r>
            <a:r>
              <a:rPr lang="en-US" dirty="0">
                <a:solidFill>
                  <a:schemeClr val="accent2">
                    <a:lumMod val="75000"/>
                  </a:schemeClr>
                </a:solidFill>
                <a:effectLst>
                  <a:outerShdw blurRad="38100" dist="38100" dir="2700000" algn="tl">
                    <a:srgbClr val="000000">
                      <a:alpha val="43137"/>
                    </a:srgbClr>
                  </a:outerShdw>
                </a:effectLst>
              </a:rPr>
              <a:t>local level </a:t>
            </a:r>
            <a:r>
              <a:rPr lang="en-US" dirty="0"/>
              <a:t>with the underlying philosophy being that</a:t>
            </a:r>
            <a:r>
              <a:rPr lang="en-US" dirty="0">
                <a:solidFill>
                  <a:schemeClr val="accent2">
                    <a:lumMod val="75000"/>
                  </a:schemeClr>
                </a:solidFill>
                <a:effectLst>
                  <a:outerShdw blurRad="38100" dist="38100" dir="2700000" algn="tl">
                    <a:srgbClr val="000000">
                      <a:alpha val="43137"/>
                    </a:srgbClr>
                  </a:outerShdw>
                </a:effectLst>
              </a:rPr>
              <a:t> those who live, work, and recreate on a given piece of land are the people most interested</a:t>
            </a:r>
            <a:r>
              <a:rPr lang="en-US" dirty="0"/>
              <a:t> in and capable of developing plans for its use. </a:t>
            </a:r>
            <a:endParaRPr lang="en-US" dirty="0" smtClean="0"/>
          </a:p>
          <a:p>
            <a:r>
              <a:rPr lang="en-US" dirty="0" smtClean="0"/>
              <a:t>Inevitable </a:t>
            </a:r>
            <a:r>
              <a:rPr lang="en-US" dirty="0"/>
              <a:t>conflicts in resource use that arise from diverse interest and goals are best solved by face-to-face communication among all interested groups and individuals. Experience has shown that people with diverse viewpoints who </a:t>
            </a:r>
            <a:r>
              <a:rPr lang="en-US" dirty="0">
                <a:solidFill>
                  <a:schemeClr val="accent2">
                    <a:lumMod val="75000"/>
                  </a:schemeClr>
                </a:solidFill>
                <a:effectLst>
                  <a:outerShdw blurRad="38100" dist="38100" dir="2700000" algn="tl">
                    <a:srgbClr val="000000">
                      <a:alpha val="43137"/>
                    </a:srgbClr>
                  </a:outerShdw>
                </a:effectLst>
              </a:rPr>
              <a:t>voluntarily meet together as a planning team will find common ground as they interact with one another</a:t>
            </a:r>
            <a:r>
              <a:rPr lang="en-US" dirty="0">
                <a:solidFill>
                  <a:schemeClr val="accent2">
                    <a:lumMod val="75000"/>
                  </a:schemeClr>
                </a:solidFill>
              </a:rPr>
              <a:t> </a:t>
            </a:r>
            <a:r>
              <a:rPr lang="en-US" dirty="0"/>
              <a:t>and have a chance to observe resource problems first hand. Through discussion, landowners, users, and resource managers begin to understand and respect each other's viewpoints. The end result is constructive problem solving through cooperative resource planning.</a:t>
            </a:r>
          </a:p>
          <a:p>
            <a:endParaRPr lang="en-US" dirty="0"/>
          </a:p>
          <a:p>
            <a:r>
              <a:rPr lang="en-US" dirty="0"/>
              <a:t>The local focus of the CRMP process makes </a:t>
            </a:r>
            <a:r>
              <a:rPr lang="en-US" dirty="0">
                <a:solidFill>
                  <a:schemeClr val="accent2">
                    <a:lumMod val="75000"/>
                  </a:schemeClr>
                </a:solidFill>
                <a:effectLst>
                  <a:outerShdw blurRad="38100" dist="38100" dir="2700000" algn="tl">
                    <a:srgbClr val="000000">
                      <a:alpha val="43137"/>
                    </a:srgbClr>
                  </a:outerShdw>
                </a:effectLst>
              </a:rPr>
              <a:t>community support essential</a:t>
            </a:r>
            <a:r>
              <a:rPr lang="en-US" dirty="0"/>
              <a:t>. Community awareness of the constructive, problem solving nature of the plan strengthens the commitment of those involved in the planning group to make the plan work. In addition, news of the successful implementation of the </a:t>
            </a:r>
            <a:r>
              <a:rPr lang="en-US" dirty="0" smtClean="0"/>
              <a:t>CRMP process in </a:t>
            </a:r>
            <a:r>
              <a:rPr lang="en-US" dirty="0"/>
              <a:t>an area can stimulate surrounding areas to follow </a:t>
            </a:r>
            <a:r>
              <a:rPr lang="en-US" dirty="0" smtClean="0"/>
              <a:t>suit, reducing </a:t>
            </a:r>
            <a:r>
              <a:rPr lang="en-US" dirty="0"/>
              <a:t>resource conflicts throughout a region.</a:t>
            </a:r>
          </a:p>
          <a:p>
            <a:endParaRPr lang="en-US" dirty="0"/>
          </a:p>
        </p:txBody>
      </p:sp>
    </p:spTree>
    <p:extLst>
      <p:ext uri="{BB962C8B-B14F-4D97-AF65-F5344CB8AC3E}">
        <p14:creationId xmlns:p14="http://schemas.microsoft.com/office/powerpoint/2010/main" val="527784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82000" cy="6248400"/>
          </a:xfrm>
        </p:spPr>
        <p:txBody>
          <a:bodyPr>
            <a:normAutofit fontScale="55000" lnSpcReduction="20000"/>
          </a:bodyPr>
          <a:lstStyle/>
          <a:p>
            <a:r>
              <a:rPr lang="en-US" b="1" dirty="0"/>
              <a:t>Goals</a:t>
            </a:r>
            <a:r>
              <a:rPr lang="en-US" b="1" dirty="0" smtClean="0"/>
              <a:t>:    </a:t>
            </a:r>
            <a:r>
              <a:rPr lang="en-US" b="1" i="1" dirty="0" smtClean="0">
                <a:solidFill>
                  <a:schemeClr val="accent2">
                    <a:lumMod val="75000"/>
                  </a:schemeClr>
                </a:solidFill>
              </a:rPr>
              <a:t>Example</a:t>
            </a:r>
            <a:endParaRPr lang="en-US" i="1" dirty="0">
              <a:solidFill>
                <a:schemeClr val="accent2">
                  <a:lumMod val="75000"/>
                </a:schemeClr>
              </a:solidFill>
            </a:endParaRPr>
          </a:p>
          <a:p>
            <a:r>
              <a:rPr lang="en-US" dirty="0"/>
              <a:t>Develop and Implement a coordinated resource management plan for the recovery of the fisheries and economies of the South Fork Trinity River Basin</a:t>
            </a:r>
            <a:r>
              <a:rPr lang="en-US" dirty="0" smtClean="0"/>
              <a:t>.</a:t>
            </a:r>
            <a:endParaRPr lang="en-US" dirty="0"/>
          </a:p>
          <a:p>
            <a:r>
              <a:rPr lang="en-US" dirty="0"/>
              <a:t>Promote equality, cooperation and voluntary participation among all members of the CRMP process</a:t>
            </a:r>
            <a:r>
              <a:rPr lang="en-US" dirty="0" smtClean="0"/>
              <a:t>.</a:t>
            </a:r>
            <a:endParaRPr lang="en-US" dirty="0"/>
          </a:p>
          <a:p>
            <a:r>
              <a:rPr lang="en-US" dirty="0"/>
              <a:t>Build trust.</a:t>
            </a:r>
          </a:p>
          <a:p>
            <a:endParaRPr lang="en-US" b="1" dirty="0" smtClean="0"/>
          </a:p>
          <a:p>
            <a:r>
              <a:rPr lang="en-US" b="1" dirty="0" smtClean="0"/>
              <a:t>Objectives</a:t>
            </a:r>
            <a:r>
              <a:rPr lang="en-US" b="1" dirty="0"/>
              <a:t>:</a:t>
            </a:r>
            <a:endParaRPr lang="en-US" dirty="0"/>
          </a:p>
          <a:p>
            <a:r>
              <a:rPr lang="en-US" dirty="0"/>
              <a:t>Provide the leadership necessary to bring diverse interest groups to agreement</a:t>
            </a:r>
          </a:p>
          <a:p>
            <a:r>
              <a:rPr lang="en-US" dirty="0"/>
              <a:t>on resource management opportunities.</a:t>
            </a:r>
          </a:p>
          <a:p>
            <a:endParaRPr lang="en-US" dirty="0" smtClean="0"/>
          </a:p>
          <a:p>
            <a:r>
              <a:rPr lang="en-US" dirty="0" smtClean="0"/>
              <a:t>Perform </a:t>
            </a:r>
            <a:r>
              <a:rPr lang="en-US" dirty="0"/>
              <a:t>upland watershed analysis and inventory.</a:t>
            </a:r>
          </a:p>
          <a:p>
            <a:r>
              <a:rPr lang="en-US" dirty="0" smtClean="0"/>
              <a:t>Determine </a:t>
            </a:r>
            <a:r>
              <a:rPr lang="en-US" dirty="0"/>
              <a:t>risk potential for sediment yield from private and public land.</a:t>
            </a:r>
          </a:p>
          <a:p>
            <a:r>
              <a:rPr lang="en-US" dirty="0" smtClean="0"/>
              <a:t>Assess </a:t>
            </a:r>
            <a:r>
              <a:rPr lang="en-US" dirty="0"/>
              <a:t>water quality and quantity improvement opportunity.</a:t>
            </a:r>
          </a:p>
          <a:p>
            <a:endParaRPr lang="en-US" b="1" dirty="0" smtClean="0"/>
          </a:p>
          <a:p>
            <a:r>
              <a:rPr lang="en-US" dirty="0" smtClean="0"/>
              <a:t>Strive </a:t>
            </a:r>
            <a:r>
              <a:rPr lang="en-US" dirty="0"/>
              <a:t>to prevent listing of species under the Endangered Species Act through habitat improvement and population recovery.</a:t>
            </a:r>
          </a:p>
          <a:p>
            <a:endParaRPr lang="en-US" dirty="0" smtClean="0"/>
          </a:p>
          <a:p>
            <a:r>
              <a:rPr lang="en-US" dirty="0" smtClean="0"/>
              <a:t>Increase </a:t>
            </a:r>
            <a:r>
              <a:rPr lang="en-US" dirty="0"/>
              <a:t>forest productivity through soil conservation.</a:t>
            </a:r>
          </a:p>
          <a:p>
            <a:r>
              <a:rPr lang="en-US" dirty="0" smtClean="0"/>
              <a:t>Provide </a:t>
            </a:r>
            <a:r>
              <a:rPr lang="en-US" dirty="0"/>
              <a:t>access to, and facilitate transfer of, technical information and expertise.</a:t>
            </a:r>
          </a:p>
          <a:p>
            <a:r>
              <a:rPr lang="en-US" dirty="0" smtClean="0"/>
              <a:t>Serve </a:t>
            </a:r>
            <a:r>
              <a:rPr lang="en-US" dirty="0"/>
              <a:t>as a liaison between the agencies, industries and local grass roots groups.</a:t>
            </a:r>
          </a:p>
          <a:p>
            <a:endParaRPr lang="en-US" dirty="0"/>
          </a:p>
        </p:txBody>
      </p:sp>
    </p:spTree>
    <p:extLst>
      <p:ext uri="{BB962C8B-B14F-4D97-AF65-F5344CB8AC3E}">
        <p14:creationId xmlns:p14="http://schemas.microsoft.com/office/powerpoint/2010/main" val="650531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951"/>
            <a:ext cx="8229600" cy="881449"/>
          </a:xfrm>
        </p:spPr>
        <p:txBody>
          <a:bodyPr/>
          <a:lstStyle/>
          <a:p>
            <a:r>
              <a:rPr lang="en-US" dirty="0" smtClean="0"/>
              <a:t>CRMP FLOW CHART</a:t>
            </a:r>
            <a:endParaRPr lang="en-US" dirty="0"/>
          </a:p>
        </p:txBody>
      </p:sp>
      <p:sp>
        <p:nvSpPr>
          <p:cNvPr id="3" name="Content Placeholder 2"/>
          <p:cNvSpPr>
            <a:spLocks noGrp="1"/>
          </p:cNvSpPr>
          <p:nvPr>
            <p:ph idx="1"/>
          </p:nvPr>
        </p:nvSpPr>
        <p:spPr>
          <a:xfrm>
            <a:off x="228600" y="990600"/>
            <a:ext cx="8686800" cy="5562600"/>
          </a:xfrm>
        </p:spPr>
        <p:txBody>
          <a:bodyPr>
            <a:normAutofit fontScale="47500" lnSpcReduction="20000"/>
          </a:bodyPr>
          <a:lstStyle/>
          <a:p>
            <a:r>
              <a:rPr lang="en-US" dirty="0" smtClean="0"/>
              <a:t>CRMP </a:t>
            </a:r>
            <a:r>
              <a:rPr lang="en-US" dirty="0"/>
              <a:t>Request from private or public entity.</a:t>
            </a:r>
          </a:p>
          <a:p>
            <a:endParaRPr lang="en-US" dirty="0"/>
          </a:p>
          <a:p>
            <a:r>
              <a:rPr lang="en-US" dirty="0"/>
              <a:t>Private and public landowners and managers, resources managers and others in the general planning area invited to initial meeting.</a:t>
            </a:r>
          </a:p>
          <a:p>
            <a:endParaRPr lang="en-US" dirty="0"/>
          </a:p>
          <a:p>
            <a:r>
              <a:rPr lang="en-US" dirty="0"/>
              <a:t>Define specific planning area; list issues, problems and concerns; list objectives. Determine information available and needed, including maps and resource data. List all problems on one sheet and all objectives on a separate sheet.</a:t>
            </a:r>
          </a:p>
          <a:p>
            <a:r>
              <a:rPr lang="en-US" dirty="0"/>
              <a:t>Use checklist to make sure all resources have been considered.</a:t>
            </a:r>
          </a:p>
          <a:p>
            <a:endParaRPr lang="en-US" dirty="0"/>
          </a:p>
          <a:p>
            <a:r>
              <a:rPr lang="en-US" dirty="0"/>
              <a:t>List each objective on a separate sheet. List all actions needed to accomplish it. Use checklist to make sure all resources have been considered.</a:t>
            </a:r>
          </a:p>
          <a:p>
            <a:r>
              <a:rPr lang="en-US" dirty="0"/>
              <a:t>For each action, list the who, what, when and how long information; organize it into a logical sequence to meet the objective.</a:t>
            </a:r>
          </a:p>
          <a:p>
            <a:endParaRPr lang="en-US" dirty="0"/>
          </a:p>
          <a:p>
            <a:r>
              <a:rPr lang="en-US" dirty="0"/>
              <a:t>Make CRM decision.</a:t>
            </a:r>
          </a:p>
          <a:p>
            <a:endParaRPr lang="en-US" dirty="0"/>
          </a:p>
          <a:p>
            <a:r>
              <a:rPr lang="en-US" dirty="0"/>
              <a:t>Reevaluate the plan to determine if it will really solve the problems listed</a:t>
            </a:r>
            <a:r>
              <a:rPr lang="en-US"/>
              <a:t>. </a:t>
            </a:r>
            <a:r>
              <a:rPr lang="en-US" smtClean="0"/>
              <a:t> Set </a:t>
            </a:r>
            <a:r>
              <a:rPr lang="en-US" dirty="0"/>
              <a:t>up a system to maintain actions.</a:t>
            </a:r>
          </a:p>
          <a:p>
            <a:r>
              <a:rPr lang="en-US" dirty="0"/>
              <a:t>Implement the plan</a:t>
            </a:r>
          </a:p>
          <a:p>
            <a:endParaRPr lang="en-US" dirty="0"/>
          </a:p>
          <a:p>
            <a:r>
              <a:rPr lang="en-US" dirty="0"/>
              <a:t>Schedule annual reviews of progress, accomplishments, problems, new objectives and lay</a:t>
            </a:r>
          </a:p>
          <a:p>
            <a:pPr marL="346075" indent="0">
              <a:buNone/>
            </a:pPr>
            <a:r>
              <a:rPr lang="en-US" dirty="0" smtClean="0"/>
              <a:t>out </a:t>
            </a:r>
            <a:r>
              <a:rPr lang="en-US" dirty="0"/>
              <a:t>the coming year’s work</a:t>
            </a:r>
            <a:r>
              <a:rPr lang="en-US" dirty="0" smtClean="0"/>
              <a:t>.</a:t>
            </a:r>
            <a:endParaRPr lang="en-US" dirty="0"/>
          </a:p>
        </p:txBody>
      </p:sp>
    </p:spTree>
    <p:extLst>
      <p:ext uri="{BB962C8B-B14F-4D97-AF65-F5344CB8AC3E}">
        <p14:creationId xmlns:p14="http://schemas.microsoft.com/office/powerpoint/2010/main" val="1148069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solidFill>
            <a:schemeClr val="accent3">
              <a:lumMod val="40000"/>
              <a:lumOff val="60000"/>
            </a:schemeClr>
          </a:solidFill>
        </p:spPr>
        <p:txBody>
          <a:bodyPr>
            <a:normAutofit fontScale="90000"/>
          </a:bodyPr>
          <a:lstStyle/>
          <a:p>
            <a:r>
              <a:rPr lang="en-US" altLang="en-US" dirty="0">
                <a:solidFill>
                  <a:srgbClr val="0070C0"/>
                </a:solidFill>
                <a:effectLst>
                  <a:outerShdw blurRad="38100" dist="38100" dir="2700000" algn="tl">
                    <a:srgbClr val="000000">
                      <a:alpha val="43137"/>
                    </a:srgbClr>
                  </a:outerShdw>
                </a:effectLst>
              </a:rPr>
              <a:t>FOUR STEPS IMPORTANT TO A SUCESSFUL CRM</a:t>
            </a:r>
          </a:p>
        </p:txBody>
      </p:sp>
      <p:sp>
        <p:nvSpPr>
          <p:cNvPr id="36867" name="Rectangle 3"/>
          <p:cNvSpPr>
            <a:spLocks noGrp="1" noChangeArrowheads="1"/>
          </p:cNvSpPr>
          <p:nvPr>
            <p:ph type="body" idx="1"/>
          </p:nvPr>
        </p:nvSpPr>
        <p:spPr/>
        <p:txBody>
          <a:bodyPr/>
          <a:lstStyle/>
          <a:p>
            <a:r>
              <a:rPr lang="en-US" altLang="en-US" b="1" dirty="0"/>
              <a:t>1</a:t>
            </a:r>
            <a:r>
              <a:rPr lang="en-US" altLang="en-US" dirty="0"/>
              <a:t>. The local private landowners must recognize that there is a need and have the desire to fix that need. The private landowner must be willing to commit the time, and resources to arrive at solution to fix that need and be willing to work with the other land managers in implementing practices identified by group consensus.</a:t>
            </a:r>
          </a:p>
        </p:txBody>
      </p:sp>
    </p:spTree>
    <p:extLst>
      <p:ext uri="{BB962C8B-B14F-4D97-AF65-F5344CB8AC3E}">
        <p14:creationId xmlns:p14="http://schemas.microsoft.com/office/powerpoint/2010/main" val="290972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04800"/>
            <a:ext cx="7772400" cy="1143000"/>
          </a:xfrm>
          <a:solidFill>
            <a:schemeClr val="accent3">
              <a:lumMod val="40000"/>
              <a:lumOff val="60000"/>
            </a:schemeClr>
          </a:solidFill>
        </p:spPr>
        <p:txBody>
          <a:bodyPr/>
          <a:lstStyle/>
          <a:p>
            <a:r>
              <a:rPr lang="en-US" altLang="en-US" dirty="0">
                <a:solidFill>
                  <a:srgbClr val="0070C0"/>
                </a:solidFill>
                <a:effectLst>
                  <a:outerShdw blurRad="38100" dist="38100" dir="2700000" algn="tl">
                    <a:srgbClr val="000000">
                      <a:alpha val="43137"/>
                    </a:srgbClr>
                  </a:outerShdw>
                </a:effectLst>
              </a:rPr>
              <a:t>FOUR STEPS CONTINUED</a:t>
            </a:r>
          </a:p>
        </p:txBody>
      </p:sp>
      <p:sp>
        <p:nvSpPr>
          <p:cNvPr id="37891" name="Rectangle 3"/>
          <p:cNvSpPr>
            <a:spLocks noGrp="1" noChangeArrowheads="1"/>
          </p:cNvSpPr>
          <p:nvPr>
            <p:ph type="body" idx="1"/>
          </p:nvPr>
        </p:nvSpPr>
        <p:spPr/>
        <p:txBody>
          <a:bodyPr/>
          <a:lstStyle/>
          <a:p>
            <a:r>
              <a:rPr lang="en-US" altLang="en-US" sz="2800" b="1" dirty="0"/>
              <a:t>2. </a:t>
            </a:r>
            <a:r>
              <a:rPr lang="en-US" altLang="en-US" sz="2800" b="1" dirty="0" smtClean="0"/>
              <a:t> </a:t>
            </a:r>
            <a:r>
              <a:rPr lang="en-US" altLang="en-US" sz="2800" dirty="0" smtClean="0"/>
              <a:t>Everyone </a:t>
            </a:r>
            <a:r>
              <a:rPr lang="en-US" altLang="en-US" sz="2800" dirty="0"/>
              <a:t>seated at the table must be a manager of the resource and must be able to </a:t>
            </a:r>
            <a:r>
              <a:rPr lang="en-US" altLang="en-US" sz="2800" u="sng" dirty="0"/>
              <a:t>make decisions </a:t>
            </a:r>
            <a:r>
              <a:rPr lang="en-US" altLang="en-US" sz="2800" dirty="0"/>
              <a:t>for the agency or land owner they represent</a:t>
            </a:r>
            <a:r>
              <a:rPr lang="en-US" altLang="en-US" sz="2800" dirty="0" smtClean="0"/>
              <a:t>.  </a:t>
            </a:r>
            <a:r>
              <a:rPr lang="en-US" altLang="en-US" sz="2800" dirty="0"/>
              <a:t>It is the duty of the </a:t>
            </a:r>
            <a:r>
              <a:rPr lang="en-US" altLang="en-US" sz="2800" u="sng" dirty="0"/>
              <a:t>facilitator</a:t>
            </a:r>
            <a:r>
              <a:rPr lang="en-US" altLang="en-US" sz="2800" dirty="0"/>
              <a:t> to make sure that only resource managers are seated at the table. </a:t>
            </a:r>
            <a:r>
              <a:rPr lang="en-US" altLang="en-US" sz="2800" dirty="0" smtClean="0"/>
              <a:t> Interested </a:t>
            </a:r>
            <a:r>
              <a:rPr lang="en-US" altLang="en-US" sz="2800" dirty="0"/>
              <a:t>groups may attend  the meetings and may voice opinions at the appropriate place when questioned or during public comment periods.</a:t>
            </a:r>
          </a:p>
        </p:txBody>
      </p:sp>
    </p:spTree>
    <p:extLst>
      <p:ext uri="{BB962C8B-B14F-4D97-AF65-F5344CB8AC3E}">
        <p14:creationId xmlns:p14="http://schemas.microsoft.com/office/powerpoint/2010/main" val="603510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solidFill>
            <a:schemeClr val="accent3">
              <a:lumMod val="40000"/>
              <a:lumOff val="60000"/>
            </a:schemeClr>
          </a:solidFill>
        </p:spPr>
        <p:txBody>
          <a:bodyPr/>
          <a:lstStyle/>
          <a:p>
            <a:r>
              <a:rPr lang="en-US" altLang="en-US" dirty="0">
                <a:solidFill>
                  <a:srgbClr val="0070C0"/>
                </a:solidFill>
                <a:effectLst>
                  <a:outerShdw blurRad="38100" dist="38100" dir="2700000" algn="tl">
                    <a:srgbClr val="000000">
                      <a:alpha val="43137"/>
                    </a:srgbClr>
                  </a:outerShdw>
                </a:effectLst>
              </a:rPr>
              <a:t>FOUR STEPS CONTINUED</a:t>
            </a:r>
          </a:p>
        </p:txBody>
      </p:sp>
      <p:sp>
        <p:nvSpPr>
          <p:cNvPr id="38915" name="Rectangle 3"/>
          <p:cNvSpPr>
            <a:spLocks noGrp="1" noChangeArrowheads="1"/>
          </p:cNvSpPr>
          <p:nvPr>
            <p:ph type="body" idx="1"/>
          </p:nvPr>
        </p:nvSpPr>
        <p:spPr/>
        <p:txBody>
          <a:bodyPr/>
          <a:lstStyle/>
          <a:p>
            <a:pPr>
              <a:lnSpc>
                <a:spcPct val="90000"/>
              </a:lnSpc>
            </a:pPr>
            <a:r>
              <a:rPr lang="en-US" altLang="en-US" sz="2800" b="1" dirty="0"/>
              <a:t>2. </a:t>
            </a:r>
            <a:r>
              <a:rPr lang="en-US" altLang="en-US" sz="2800" b="1" dirty="0" smtClean="0"/>
              <a:t> </a:t>
            </a:r>
            <a:r>
              <a:rPr lang="en-US" altLang="en-US" sz="2800" b="1" i="1" dirty="0" smtClean="0"/>
              <a:t>(continued</a:t>
            </a:r>
            <a:r>
              <a:rPr lang="en-US" altLang="en-US" sz="2800" b="1" i="1" dirty="0"/>
              <a:t>) </a:t>
            </a:r>
            <a:r>
              <a:rPr lang="en-US" altLang="en-US" sz="2800" dirty="0"/>
              <a:t>The facilitator must also make sure that there is only </a:t>
            </a:r>
            <a:r>
              <a:rPr lang="en-US" altLang="en-US" sz="2800" u="sng" dirty="0"/>
              <a:t>one voice </a:t>
            </a:r>
            <a:r>
              <a:rPr lang="en-US" altLang="en-US" sz="2800" dirty="0"/>
              <a:t>for each resource management group. </a:t>
            </a:r>
            <a:r>
              <a:rPr lang="en-US" altLang="en-US" sz="2800" dirty="0" smtClean="0"/>
              <a:t> Some </a:t>
            </a:r>
            <a:r>
              <a:rPr lang="en-US" altLang="en-US" sz="2800" dirty="0"/>
              <a:t>agencies will send more than one person to the meetings, but only one may sit at the table as a representative of that agency</a:t>
            </a:r>
            <a:r>
              <a:rPr lang="en-US" altLang="en-US" sz="2800" dirty="0" smtClean="0"/>
              <a:t>.</a:t>
            </a:r>
          </a:p>
          <a:p>
            <a:pPr marL="0" indent="0">
              <a:lnSpc>
                <a:spcPct val="90000"/>
              </a:lnSpc>
              <a:buNone/>
            </a:pPr>
            <a:endParaRPr lang="en-US" altLang="en-US" sz="2800" dirty="0"/>
          </a:p>
          <a:p>
            <a:pPr>
              <a:lnSpc>
                <a:spcPct val="90000"/>
              </a:lnSpc>
            </a:pPr>
            <a:r>
              <a:rPr lang="en-US" altLang="en-US" sz="2800" b="1" dirty="0"/>
              <a:t>3. </a:t>
            </a:r>
            <a:r>
              <a:rPr lang="en-US" altLang="en-US" sz="2800" b="1" dirty="0" smtClean="0"/>
              <a:t> </a:t>
            </a:r>
            <a:r>
              <a:rPr lang="en-US" altLang="en-US" sz="2800" dirty="0" smtClean="0"/>
              <a:t>It </a:t>
            </a:r>
            <a:r>
              <a:rPr lang="en-US" altLang="en-US" sz="2800" dirty="0"/>
              <a:t>is important to remember that special interest groups </a:t>
            </a:r>
            <a:r>
              <a:rPr lang="en-US" altLang="en-US" sz="2400" i="1" dirty="0" smtClean="0">
                <a:solidFill>
                  <a:srgbClr val="0070C0"/>
                </a:solidFill>
              </a:rPr>
              <a:t>(</a:t>
            </a:r>
            <a:r>
              <a:rPr lang="en-US" altLang="en-US" sz="2400" i="1" dirty="0">
                <a:solidFill>
                  <a:srgbClr val="0070C0"/>
                </a:solidFill>
              </a:rPr>
              <a:t>Rocky Mountain Elk Foundation, Mule Deer Foundation, and </a:t>
            </a:r>
            <a:r>
              <a:rPr lang="en-US" altLang="en-US" sz="2400" i="1" dirty="0" smtClean="0">
                <a:solidFill>
                  <a:srgbClr val="0070C0"/>
                </a:solidFill>
              </a:rPr>
              <a:t>others…..) </a:t>
            </a:r>
            <a:r>
              <a:rPr lang="en-US" altLang="en-US" sz="2800" dirty="0" smtClean="0"/>
              <a:t>are </a:t>
            </a:r>
            <a:r>
              <a:rPr lang="en-US" altLang="en-US" sz="2800" dirty="0"/>
              <a:t>not decision makers unless they own land with the boundaries of the </a:t>
            </a:r>
            <a:r>
              <a:rPr lang="en-US" altLang="en-US" sz="2800" dirty="0" smtClean="0"/>
              <a:t>CRM</a:t>
            </a:r>
            <a:endParaRPr lang="en-US" altLang="en-US" sz="2800" dirty="0"/>
          </a:p>
        </p:txBody>
      </p:sp>
    </p:spTree>
    <p:extLst>
      <p:ext uri="{BB962C8B-B14F-4D97-AF65-F5344CB8AC3E}">
        <p14:creationId xmlns:p14="http://schemas.microsoft.com/office/powerpoint/2010/main" val="2383586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solidFill>
            <a:schemeClr val="accent3">
              <a:lumMod val="40000"/>
              <a:lumOff val="60000"/>
            </a:schemeClr>
          </a:solidFill>
        </p:spPr>
        <p:txBody>
          <a:bodyPr/>
          <a:lstStyle/>
          <a:p>
            <a:r>
              <a:rPr lang="en-US" altLang="en-US" dirty="0">
                <a:solidFill>
                  <a:srgbClr val="0070C0"/>
                </a:solidFill>
                <a:effectLst>
                  <a:outerShdw blurRad="38100" dist="38100" dir="2700000" algn="tl">
                    <a:srgbClr val="000000">
                      <a:alpha val="43137"/>
                    </a:srgbClr>
                  </a:outerShdw>
                </a:effectLst>
              </a:rPr>
              <a:t>FOUR STEPS CONTINUED</a:t>
            </a:r>
          </a:p>
        </p:txBody>
      </p:sp>
      <p:sp>
        <p:nvSpPr>
          <p:cNvPr id="39939" name="Rectangle 3"/>
          <p:cNvSpPr>
            <a:spLocks noGrp="1" noChangeArrowheads="1"/>
          </p:cNvSpPr>
          <p:nvPr>
            <p:ph type="body" idx="1"/>
          </p:nvPr>
        </p:nvSpPr>
        <p:spPr/>
        <p:txBody>
          <a:bodyPr/>
          <a:lstStyle/>
          <a:p>
            <a:r>
              <a:rPr lang="en-US" altLang="en-US" sz="2800" b="1" dirty="0"/>
              <a:t>3</a:t>
            </a:r>
            <a:r>
              <a:rPr lang="en-US" altLang="en-US" sz="2800" b="1" dirty="0" smtClean="0"/>
              <a:t>. </a:t>
            </a:r>
            <a:r>
              <a:rPr lang="en-US" altLang="en-US" sz="2800" b="1" i="1" dirty="0" smtClean="0"/>
              <a:t>(</a:t>
            </a:r>
            <a:r>
              <a:rPr lang="en-US" altLang="en-US" sz="2800" b="1" i="1" dirty="0"/>
              <a:t>continued) </a:t>
            </a:r>
            <a:r>
              <a:rPr lang="en-US" altLang="en-US" sz="2800" b="1" i="1" dirty="0" smtClean="0"/>
              <a:t> </a:t>
            </a:r>
            <a:r>
              <a:rPr lang="en-US" altLang="en-US" sz="2800" dirty="0" smtClean="0"/>
              <a:t>It </a:t>
            </a:r>
            <a:r>
              <a:rPr lang="en-US" altLang="en-US" sz="2800" dirty="0"/>
              <a:t>is important to give special interest groups a chance to comment and to feel that their opinions are respected because often they can and do help with financing the resource improvements</a:t>
            </a:r>
            <a:r>
              <a:rPr lang="en-US" altLang="en-US" sz="2800" dirty="0" smtClean="0"/>
              <a:t>.</a:t>
            </a:r>
          </a:p>
          <a:p>
            <a:pPr marL="0" indent="0">
              <a:buNone/>
            </a:pPr>
            <a:endParaRPr lang="en-US" altLang="en-US" sz="2800" dirty="0"/>
          </a:p>
          <a:p>
            <a:r>
              <a:rPr lang="en-US" altLang="en-US" sz="2800" b="1" dirty="0"/>
              <a:t>4</a:t>
            </a:r>
            <a:r>
              <a:rPr lang="en-US" altLang="en-US" sz="2800" b="1" dirty="0" smtClean="0"/>
              <a:t>.  </a:t>
            </a:r>
            <a:r>
              <a:rPr lang="en-US" altLang="en-US" sz="2800" dirty="0" smtClean="0"/>
              <a:t>It </a:t>
            </a:r>
            <a:r>
              <a:rPr lang="en-US" altLang="en-US" sz="2800" dirty="0"/>
              <a:t>is important that the facilitator makes the </a:t>
            </a:r>
            <a:r>
              <a:rPr lang="en-US" altLang="en-US" sz="2800" u="sng" dirty="0"/>
              <a:t>agenda</a:t>
            </a:r>
            <a:r>
              <a:rPr lang="en-US" altLang="en-US" sz="2800" dirty="0"/>
              <a:t> and that there is a </a:t>
            </a:r>
            <a:r>
              <a:rPr lang="en-US" altLang="en-US" sz="2800" u="sng" dirty="0"/>
              <a:t>time limit</a:t>
            </a:r>
            <a:r>
              <a:rPr lang="en-US" altLang="en-US" sz="2800" dirty="0"/>
              <a:t> on each item. Often position gets in the way of need and  consensus cannot be reached at this meeting. </a:t>
            </a:r>
          </a:p>
        </p:txBody>
      </p:sp>
    </p:spTree>
    <p:extLst>
      <p:ext uri="{BB962C8B-B14F-4D97-AF65-F5344CB8AC3E}">
        <p14:creationId xmlns:p14="http://schemas.microsoft.com/office/powerpoint/2010/main" val="609671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972</Words>
  <Application>Microsoft Office PowerPoint</Application>
  <PresentationFormat>On-screen Show (4:3)</PresentationFormat>
  <Paragraphs>61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Coordinated Resource Management Planning (CRMP)</vt:lpstr>
      <vt:lpstr>PowerPoint Presentation</vt:lpstr>
      <vt:lpstr>PowerPoint Presentation</vt:lpstr>
      <vt:lpstr>CRMP FLOW CHART</vt:lpstr>
      <vt:lpstr>FOUR STEPS IMPORTANT TO A SUCESSFUL CRM</vt:lpstr>
      <vt:lpstr>FOUR STEPS CONTINUED</vt:lpstr>
      <vt:lpstr>FOUR STEPS CONTINUED</vt:lpstr>
      <vt:lpstr>FOUR STEPS CONTINUED</vt:lpstr>
    </vt:vector>
  </TitlesOfParts>
  <Company>USDA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Coordinated Resource Management Planning (CRMP)</dc:title>
  <dc:creator>norm.evenstad</dc:creator>
  <cp:lastModifiedBy>norm.evenstad</cp:lastModifiedBy>
  <cp:revision>7</cp:revision>
  <dcterms:created xsi:type="dcterms:W3CDTF">2013-11-14T21:20:48Z</dcterms:created>
  <dcterms:modified xsi:type="dcterms:W3CDTF">2013-11-15T20:15:30Z</dcterms:modified>
</cp:coreProperties>
</file>